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5"/>
  </p:sldMasterIdLst>
  <p:notesMasterIdLst>
    <p:notesMasterId r:id="rId15"/>
  </p:notesMasterIdLst>
  <p:sldIdLst>
    <p:sldId id="257" r:id="rId6"/>
    <p:sldId id="285" r:id="rId7"/>
    <p:sldId id="296" r:id="rId8"/>
    <p:sldId id="297" r:id="rId9"/>
    <p:sldId id="262" r:id="rId10"/>
    <p:sldId id="272" r:id="rId11"/>
    <p:sldId id="273" r:id="rId12"/>
    <p:sldId id="298" r:id="rId13"/>
    <p:sldId id="294" r:id="rId1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379"/>
    <p:restoredTop sz="96336"/>
  </p:normalViewPr>
  <p:slideViewPr>
    <p:cSldViewPr snapToGrid="0" snapToObjects="1" showGuides="1">
      <p:cViewPr varScale="1">
        <p:scale>
          <a:sx n="78" d="100"/>
          <a:sy n="78" d="100"/>
        </p:scale>
        <p:origin x="970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1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5.xml"/><Relationship Id="rId19" Type="http://schemas.openxmlformats.org/officeDocument/2006/relationships/tableStyles" Target="tableStyles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F6AACD4-5769-244D-96D0-362367AE39E7}" type="datetimeFigureOut">
              <a:rPr lang="pl-PL" smtClean="0"/>
              <a:t>28.05.2021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D2F058-B35B-084D-9203-8244B6FBF788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0386409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D2F058-B35B-084D-9203-8244B6FBF788}" type="slidenum">
              <a:rPr lang="pl-PL" smtClean="0"/>
              <a:t>1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98369160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ymbol zastępczy obrazu slajdu 1">
            <a:extLst>
              <a:ext uri="{FF2B5EF4-FFF2-40B4-BE49-F238E27FC236}">
                <a16:creationId xmlns:a16="http://schemas.microsoft.com/office/drawing/2014/main" id="{3029D7CE-CE8E-44D9-BE08-BA391707224B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7" name="Symbol zastępczy notatek 2">
            <a:extLst>
              <a:ext uri="{FF2B5EF4-FFF2-40B4-BE49-F238E27FC236}">
                <a16:creationId xmlns:a16="http://schemas.microsoft.com/office/drawing/2014/main" id="{D5466CD5-EAEA-4BFB-AEE7-B0EECAF79AE3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6148" name="Symbol zastępczy numeru slajdu 3">
            <a:extLst>
              <a:ext uri="{FF2B5EF4-FFF2-40B4-BE49-F238E27FC236}">
                <a16:creationId xmlns:a16="http://schemas.microsoft.com/office/drawing/2014/main" id="{D8B29FC2-2244-42EE-940A-06BF0F9E6C3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DA5F822-ADA7-477E-8AFA-A687E546C44E}" type="slidenum">
              <a:rPr kumimoji="0" lang="pl-PL" altLang="pl-P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pl-PL" altLang="pl-P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D2F058-B35B-084D-9203-8244B6FBF788}" type="slidenum">
              <a:rPr kumimoji="0" lang="pl-P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pl-P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3443451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D2F058-B35B-084D-9203-8244B6FBF788}" type="slidenum">
              <a:rPr kumimoji="0" lang="pl-P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pl-P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2739131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D2F058-B35B-084D-9203-8244B6FBF788}" type="slidenum">
              <a:rPr kumimoji="0" lang="pl-P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pl-P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307784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D2F058-B35B-084D-9203-8244B6FBF788}" type="slidenum">
              <a:rPr lang="pl-PL" smtClean="0"/>
              <a:t>6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39494067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D2F058-B35B-084D-9203-8244B6FBF788}" type="slidenum">
              <a:rPr lang="pl-PL" smtClean="0"/>
              <a:t>7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16899971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D2F058-B35B-084D-9203-8244B6FBF788}" type="slidenum">
              <a:rPr kumimoji="0" lang="pl-P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pl-P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9838839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Symbol zastępczy obrazu slajdu 1">
            <a:extLst>
              <a:ext uri="{FF2B5EF4-FFF2-40B4-BE49-F238E27FC236}">
                <a16:creationId xmlns:a16="http://schemas.microsoft.com/office/drawing/2014/main" id="{584D8315-5826-4BC8-9CA6-06C97DA2EE10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7347" name="Symbol zastępczy notatek 2">
            <a:extLst>
              <a:ext uri="{FF2B5EF4-FFF2-40B4-BE49-F238E27FC236}">
                <a16:creationId xmlns:a16="http://schemas.microsoft.com/office/drawing/2014/main" id="{AC8B3B7E-53C7-4DD1-BC01-004754EE44F6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57348" name="Symbol zastępczy numeru slajdu 3">
            <a:extLst>
              <a:ext uri="{FF2B5EF4-FFF2-40B4-BE49-F238E27FC236}">
                <a16:creationId xmlns:a16="http://schemas.microsoft.com/office/drawing/2014/main" id="{2ADF9324-5483-4544-AC3A-917D9CDC5A1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C0C065F-0620-446C-96DC-CEBF79087367}" type="slidenum">
              <a:rPr kumimoji="0" lang="pl-PL" altLang="pl-P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pl-PL" altLang="pl-P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5BFD3-CF19-9E45-88B7-8E1669CAAA37}" type="datetimeFigureOut">
              <a:rPr lang="pl-PL" smtClean="0"/>
              <a:t>28.05.2021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A6A07-D330-AA49-B6FC-D19227EFC3A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996406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5BFD3-CF19-9E45-88B7-8E1669CAAA37}" type="datetimeFigureOut">
              <a:rPr lang="pl-PL" smtClean="0"/>
              <a:t>28.05.2021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A6A07-D330-AA49-B6FC-D19227EFC3A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2699251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5BFD3-CF19-9E45-88B7-8E1669CAAA37}" type="datetimeFigureOut">
              <a:rPr lang="pl-PL" smtClean="0"/>
              <a:t>28.05.2021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A6A07-D330-AA49-B6FC-D19227EFC3A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8648279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5BFD3-CF19-9E45-88B7-8E1669CAAA37}" type="datetimeFigureOut">
              <a:rPr lang="pl-PL" smtClean="0"/>
              <a:t>28.05.2021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A6A07-D330-AA49-B6FC-D19227EFC3A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2914921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5BFD3-CF19-9E45-88B7-8E1669CAAA37}" type="datetimeFigureOut">
              <a:rPr lang="pl-PL" smtClean="0"/>
              <a:t>28.05.2021</a:t>
            </a:fld>
            <a:endParaRPr lang="pl-P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A6A07-D330-AA49-B6FC-D19227EFC3A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2535211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5BFD3-CF19-9E45-88B7-8E1669CAAA37}" type="datetimeFigureOut">
              <a:rPr lang="pl-PL" smtClean="0"/>
              <a:t>28.05.2021</a:t>
            </a:fld>
            <a:endParaRPr lang="pl-P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A6A07-D330-AA49-B6FC-D19227EFC3A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5659784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5BFD3-CF19-9E45-88B7-8E1669CAAA37}" type="datetimeFigureOut">
              <a:rPr lang="pl-PL" smtClean="0"/>
              <a:t>28.05.2021</a:t>
            </a:fld>
            <a:endParaRPr lang="pl-P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A6A07-D330-AA49-B6FC-D19227EFC3A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874475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5BFD3-CF19-9E45-88B7-8E1669CAAA37}" type="datetimeFigureOut">
              <a:rPr lang="pl-PL" smtClean="0"/>
              <a:t>28.05.2021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A6A07-D330-AA49-B6FC-D19227EFC3A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4481146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5BFD3-CF19-9E45-88B7-8E1669CAAA37}" type="datetimeFigureOut">
              <a:rPr lang="pl-PL" smtClean="0"/>
              <a:t>28.05.2021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A6A07-D330-AA49-B6FC-D19227EFC3A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4776430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5BFD3-CF19-9E45-88B7-8E1669CAAA37}" type="datetimeFigureOut">
              <a:rPr lang="pl-PL" smtClean="0"/>
              <a:t>28.05.2021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A6A07-D330-AA49-B6FC-D19227EFC3A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6383838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5BFD3-CF19-9E45-88B7-8E1669CAAA37}" type="datetimeFigureOut">
              <a:rPr lang="pl-PL" smtClean="0"/>
              <a:t>28.05.2021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A6A07-D330-AA49-B6FC-D19227EFC3A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9914281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55BFD3-CF19-9E45-88B7-8E1669CAAA37}" type="datetimeFigureOut">
              <a:rPr lang="pl-PL" smtClean="0"/>
              <a:t>28.05.2021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EA6A07-D330-AA49-B6FC-D19227EFC3A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9555471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1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1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Obraz 9">
            <a:extLst>
              <a:ext uri="{FF2B5EF4-FFF2-40B4-BE49-F238E27FC236}">
                <a16:creationId xmlns:a16="http://schemas.microsoft.com/office/drawing/2014/main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14538"/>
          </a:xfrm>
          <a:prstGeom prst="rect">
            <a:avLst/>
          </a:prstGeom>
        </p:spPr>
      </p:pic>
      <p:pic>
        <p:nvPicPr>
          <p:cNvPr id="12" name="Obraz 11">
            <a:extLst>
              <a:ext uri="{FF2B5EF4-FFF2-40B4-BE49-F238E27FC236}">
                <a16:creationId xmlns:a16="http://schemas.microsoft.com/office/drawing/2014/main" id="{382F42EE-F647-D94E-9CC8-AA1D6E673D0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4081604"/>
            <a:ext cx="12192000" cy="2776396"/>
          </a:xfrm>
          <a:prstGeom prst="rect">
            <a:avLst/>
          </a:prstGeom>
        </p:spPr>
      </p:pic>
      <p:sp>
        <p:nvSpPr>
          <p:cNvPr id="13" name="pole tekstowe 12">
            <a:extLst>
              <a:ext uri="{FF2B5EF4-FFF2-40B4-BE49-F238E27FC236}">
                <a16:creationId xmlns:a16="http://schemas.microsoft.com/office/drawing/2014/main" id="{5D41D57A-FAC1-4D49-94D5-7262229AF6A7}"/>
              </a:ext>
            </a:extLst>
          </p:cNvPr>
          <p:cNvSpPr txBox="1"/>
          <p:nvPr/>
        </p:nvSpPr>
        <p:spPr>
          <a:xfrm>
            <a:off x="436069" y="983556"/>
            <a:ext cx="1131986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4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haroni" panose="020F0502020204030204" pitchFamily="34" charset="0"/>
              </a:rPr>
              <a:t>Konsultacje społeczne drugiej aktualizacji</a:t>
            </a:r>
          </a:p>
          <a:p>
            <a:pPr algn="ctr"/>
            <a:r>
              <a:rPr lang="pl-PL" sz="24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haroni" panose="020F0502020204030204" pitchFamily="34" charset="0"/>
              </a:rPr>
              <a:t>Planów gospodarowania wodami – </a:t>
            </a:r>
            <a:r>
              <a:rPr lang="pl-PL" sz="2400" b="1" dirty="0" err="1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haroni" panose="020F0502020204030204" pitchFamily="34" charset="0"/>
              </a:rPr>
              <a:t>IIaPGW</a:t>
            </a:r>
            <a:endParaRPr lang="pl-PL" sz="2400" b="1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Aharoni" panose="020F0502020204030204" pitchFamily="34" charset="0"/>
            </a:endParaRPr>
          </a:p>
        </p:txBody>
      </p:sp>
      <p:sp>
        <p:nvSpPr>
          <p:cNvPr id="2" name="Prostokąt 1">
            <a:extLst>
              <a:ext uri="{FF2B5EF4-FFF2-40B4-BE49-F238E27FC236}">
                <a16:creationId xmlns:a16="http://schemas.microsoft.com/office/drawing/2014/main" id="{030E59B8-1BB9-EF45-8290-F550148D502C}"/>
              </a:ext>
            </a:extLst>
          </p:cNvPr>
          <p:cNvSpPr/>
          <p:nvPr/>
        </p:nvSpPr>
        <p:spPr>
          <a:xfrm>
            <a:off x="674914" y="2973833"/>
            <a:ext cx="10842171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haroni" panose="020F0502020204030204" pitchFamily="34" charset="0"/>
              </a:rPr>
              <a:t>Odstępstwa w przypadku braku możliwości osiągnięcia celów środowiskowych</a:t>
            </a:r>
          </a:p>
          <a:p>
            <a:pPr algn="ctr"/>
            <a:endParaRPr lang="pl-PL" b="1" dirty="0">
              <a:solidFill>
                <a:schemeClr val="accent5">
                  <a:lumMod val="75000"/>
                </a:schemeClr>
              </a:solidFill>
              <a:latin typeface="Calibri" panose="020F0502020204030204" pitchFamily="34" charset="0"/>
              <a:ea typeface="Roboto" panose="02000000000000000000" pitchFamily="2" charset="0"/>
              <a:cs typeface="Times New Roman" panose="02020603050405020304" pitchFamily="18" charset="0"/>
            </a:endParaRPr>
          </a:p>
          <a:p>
            <a:pPr algn="ctr"/>
            <a:r>
              <a:rPr lang="pl-PL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Region wodny Bugu</a:t>
            </a:r>
          </a:p>
        </p:txBody>
      </p:sp>
    </p:spTree>
    <p:extLst>
      <p:ext uri="{BB962C8B-B14F-4D97-AF65-F5344CB8AC3E}">
        <p14:creationId xmlns:p14="http://schemas.microsoft.com/office/powerpoint/2010/main" val="7897172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Obraz 9">
            <a:extLst>
              <a:ext uri="{FF2B5EF4-FFF2-40B4-BE49-F238E27FC236}">
                <a16:creationId xmlns:a16="http://schemas.microsoft.com/office/drawing/2014/main" id="{50E8D639-5522-4B15-9D04-1DCD8A2289A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3" name="Obraz 11">
            <a:extLst>
              <a:ext uri="{FF2B5EF4-FFF2-40B4-BE49-F238E27FC236}">
                <a16:creationId xmlns:a16="http://schemas.microsoft.com/office/drawing/2014/main" id="{730D208F-CC55-4BEC-88BF-F8311682FBE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081463"/>
            <a:ext cx="12192000" cy="2776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Prostokąt 1">
            <a:extLst>
              <a:ext uri="{FF2B5EF4-FFF2-40B4-BE49-F238E27FC236}">
                <a16:creationId xmlns:a16="http://schemas.microsoft.com/office/drawing/2014/main" id="{712B9BEA-2542-4A83-8E07-4389C431D443}"/>
              </a:ext>
            </a:extLst>
          </p:cNvPr>
          <p:cNvSpPr/>
          <p:nvPr/>
        </p:nvSpPr>
        <p:spPr>
          <a:xfrm>
            <a:off x="0" y="631825"/>
            <a:ext cx="12192000" cy="5557838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125" name="pole tekstowe 12">
            <a:extLst>
              <a:ext uri="{FF2B5EF4-FFF2-40B4-BE49-F238E27FC236}">
                <a16:creationId xmlns:a16="http://schemas.microsoft.com/office/drawing/2014/main" id="{883BDAEC-B335-4DE1-B3E0-217D89CFDFA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6563" y="1500188"/>
            <a:ext cx="1131887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haroni" panose="020F0502020204030204" pitchFamily="34" charset="0"/>
              </a:rPr>
              <a:t>Odstępstwa w przypadku braku możliwości osiągnięcia celów środowiskowych</a:t>
            </a:r>
          </a:p>
        </p:txBody>
      </p:sp>
      <p:sp>
        <p:nvSpPr>
          <p:cNvPr id="5126" name="pole tekstowe 4">
            <a:extLst>
              <a:ext uri="{FF2B5EF4-FFF2-40B4-BE49-F238E27FC236}">
                <a16:creationId xmlns:a16="http://schemas.microsoft.com/office/drawing/2014/main" id="{66A7B622-E797-4E98-AC28-B77A25F3138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81088" y="3497263"/>
            <a:ext cx="1047908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altLang="pl-PL" sz="1600" b="0" i="1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Krzysztof Okrasiński– CDM Smith Sp. z o.o. </a:t>
            </a:r>
          </a:p>
        </p:txBody>
      </p:sp>
      <p:cxnSp>
        <p:nvCxnSpPr>
          <p:cNvPr id="4" name="Łącznik prosty 3">
            <a:extLst>
              <a:ext uri="{FF2B5EF4-FFF2-40B4-BE49-F238E27FC236}">
                <a16:creationId xmlns:a16="http://schemas.microsoft.com/office/drawing/2014/main" id="{3BD5DC27-4C0A-4163-8931-9A04909680F9}"/>
              </a:ext>
            </a:extLst>
          </p:cNvPr>
          <p:cNvCxnSpPr/>
          <p:nvPr/>
        </p:nvCxnSpPr>
        <p:spPr>
          <a:xfrm>
            <a:off x="0" y="614363"/>
            <a:ext cx="12192000" cy="0"/>
          </a:xfrm>
          <a:prstGeom prst="line">
            <a:avLst/>
          </a:prstGeom>
          <a:ln w="41275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128" name="Grupa 5">
            <a:extLst>
              <a:ext uri="{FF2B5EF4-FFF2-40B4-BE49-F238E27FC236}">
                <a16:creationId xmlns:a16="http://schemas.microsoft.com/office/drawing/2014/main" id="{630D2CEF-5585-464E-A404-D1DE581E7EBD}"/>
              </a:ext>
            </a:extLst>
          </p:cNvPr>
          <p:cNvGrpSpPr>
            <a:grpSpLocks/>
          </p:cNvGrpSpPr>
          <p:nvPr/>
        </p:nvGrpSpPr>
        <p:grpSpPr bwMode="auto">
          <a:xfrm>
            <a:off x="436563" y="4556125"/>
            <a:ext cx="1208087" cy="1208088"/>
            <a:chOff x="436562" y="4624863"/>
            <a:chExt cx="1207343" cy="1207343"/>
          </a:xfrm>
        </p:grpSpPr>
        <p:pic>
          <p:nvPicPr>
            <p:cNvPr id="5130" name="Obraz 9">
              <a:extLst>
                <a:ext uri="{FF2B5EF4-FFF2-40B4-BE49-F238E27FC236}">
                  <a16:creationId xmlns:a16="http://schemas.microsoft.com/office/drawing/2014/main" id="{DFCDE732-4F24-4378-B02C-D6364AE2A33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6562" y="4624863"/>
              <a:ext cx="1207343" cy="12073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131" name="Obraz 10">
              <a:extLst>
                <a:ext uri="{FF2B5EF4-FFF2-40B4-BE49-F238E27FC236}">
                  <a16:creationId xmlns:a16="http://schemas.microsoft.com/office/drawing/2014/main" id="{B967D04F-4688-4109-97A9-638818D193C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8889"/>
            <a:stretch>
              <a:fillRect/>
            </a:stretch>
          </p:blipFill>
          <p:spPr bwMode="auto">
            <a:xfrm>
              <a:off x="781113" y="4662314"/>
              <a:ext cx="518240" cy="4977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4" name="Obraz 13">
            <a:extLst>
              <a:ext uri="{FF2B5EF4-FFF2-40B4-BE49-F238E27FC236}">
                <a16:creationId xmlns:a16="http://schemas.microsoft.com/office/drawing/2014/main" id="{ABB34F09-125E-47B2-BCB3-976A995A3EE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707520" y="3072667"/>
            <a:ext cx="3517496" cy="15263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>
            <a:extLst>
              <a:ext uri="{FF2B5EF4-FFF2-40B4-BE49-F238E27FC236}">
                <a16:creationId xmlns:a16="http://schemas.microsoft.com/office/drawing/2014/main" id="{740B257D-9E57-0B46-801A-C461A71BDE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77618"/>
            <a:ext cx="12192000" cy="680382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14538"/>
          </a:xfrm>
          <a:prstGeom prst="rect">
            <a:avLst/>
          </a:prstGeom>
        </p:spPr>
      </p:pic>
      <p:sp>
        <p:nvSpPr>
          <p:cNvPr id="5" name="pole tekstowe 4">
            <a:extLst>
              <a:ext uri="{FF2B5EF4-FFF2-40B4-BE49-F238E27FC236}">
                <a16:creationId xmlns:a16="http://schemas.microsoft.com/office/drawing/2014/main" id="{372FF3E9-0C10-254B-B974-8CB42EEFA979}"/>
              </a:ext>
            </a:extLst>
          </p:cNvPr>
          <p:cNvSpPr txBox="1"/>
          <p:nvPr/>
        </p:nvSpPr>
        <p:spPr>
          <a:xfrm>
            <a:off x="833486" y="1093910"/>
            <a:ext cx="10523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8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Ustalenia wykazu odstępstw (art. 4.4 i art. 4.5 RDW) dla regionu wodnego Bugu</a:t>
            </a:r>
            <a:endParaRPr kumimoji="0" lang="pl-PL" sz="18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graphicFrame>
        <p:nvGraphicFramePr>
          <p:cNvPr id="2" name="Tabe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47251487"/>
              </p:ext>
            </p:extLst>
          </p:nvPr>
        </p:nvGraphicFramePr>
        <p:xfrm>
          <a:off x="1195057" y="1942614"/>
          <a:ext cx="9044413" cy="2087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0149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8572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8572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85729">
                  <a:extLst>
                    <a:ext uri="{9D8B030D-6E8A-4147-A177-3AD203B41FA5}">
                      <a16:colId xmlns:a16="http://schemas.microsoft.com/office/drawing/2014/main" val="3329343100"/>
                    </a:ext>
                  </a:extLst>
                </a:gridCol>
                <a:gridCol w="148572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Rodzaj odstępstwa</a:t>
                      </a:r>
                    </a:p>
                  </a:txBody>
                  <a:tcPr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JCWP-RW</a:t>
                      </a:r>
                    </a:p>
                  </a:txBody>
                  <a:tcPr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JCWP-LW</a:t>
                      </a:r>
                    </a:p>
                  </a:txBody>
                  <a:tcPr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JCWP-</a:t>
                      </a:r>
                      <a:r>
                        <a:rPr lang="pl-PL" sz="1300" dirty="0" err="1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RWr</a:t>
                      </a:r>
                      <a:endParaRPr lang="pl-PL" sz="1300" dirty="0"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 err="1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JCWPd</a:t>
                      </a:r>
                      <a:endParaRPr lang="pl-PL" sz="1300" dirty="0"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l-PL" sz="13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Odroczenie terminu</a:t>
                      </a:r>
                      <a:r>
                        <a:rPr lang="pl-PL" sz="1300" baseline="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 osiągnięcia celu środowiskowego [szt.]</a:t>
                      </a:r>
                      <a:endParaRPr lang="pl-PL" sz="130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182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11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3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Złagodzony</a:t>
                      </a:r>
                      <a:r>
                        <a:rPr lang="pl-PL" sz="1300" baseline="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 cel środowiskowy [szt.]</a:t>
                      </a:r>
                      <a:endParaRPr lang="pl-PL" sz="130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128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11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l-PL" sz="13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Odroczenie terminu</a:t>
                      </a:r>
                      <a:r>
                        <a:rPr lang="pl-PL" sz="1300" baseline="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 osiągnięcia celu środowiskowego [%]</a:t>
                      </a:r>
                      <a:endParaRPr lang="pl-PL" sz="130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71,6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47,8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100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3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Złagodzony</a:t>
                      </a:r>
                      <a:r>
                        <a:rPr lang="pl-PL" sz="1300" baseline="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 cel środowiskowy [%]</a:t>
                      </a:r>
                      <a:endParaRPr lang="pl-PL" sz="130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50,4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47,8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100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829700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>
            <a:extLst>
              <a:ext uri="{FF2B5EF4-FFF2-40B4-BE49-F238E27FC236}">
                <a16:creationId xmlns:a16="http://schemas.microsoft.com/office/drawing/2014/main" id="{740B257D-9E57-0B46-801A-C461A71BDE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77618"/>
            <a:ext cx="12192000" cy="680382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14538"/>
          </a:xfrm>
          <a:prstGeom prst="rect">
            <a:avLst/>
          </a:prstGeom>
        </p:spPr>
      </p:pic>
      <p:sp>
        <p:nvSpPr>
          <p:cNvPr id="5" name="pole tekstowe 4">
            <a:extLst>
              <a:ext uri="{FF2B5EF4-FFF2-40B4-BE49-F238E27FC236}">
                <a16:creationId xmlns:a16="http://schemas.microsoft.com/office/drawing/2014/main" id="{372FF3E9-0C10-254B-B974-8CB42EEFA979}"/>
              </a:ext>
            </a:extLst>
          </p:cNvPr>
          <p:cNvSpPr txBox="1"/>
          <p:nvPr/>
        </p:nvSpPr>
        <p:spPr>
          <a:xfrm>
            <a:off x="257331" y="868296"/>
            <a:ext cx="10523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8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Ustalenia wykazu odstępstw (art. 4.4 i art. 4.5 RDW) dla </a:t>
            </a:r>
            <a:r>
              <a:rPr lang="pl-PL" b="1">
                <a:solidFill>
                  <a:srgbClr val="4472C4">
                    <a:lumMod val="75000"/>
                  </a:srgb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regionu wodnego Bugu</a:t>
            </a:r>
            <a:endParaRPr kumimoji="0" lang="pl-PL" sz="18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graphicFrame>
        <p:nvGraphicFramePr>
          <p:cNvPr id="2" name="Tabe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36475382"/>
              </p:ext>
            </p:extLst>
          </p:nvPr>
        </p:nvGraphicFramePr>
        <p:xfrm>
          <a:off x="552262" y="1632443"/>
          <a:ext cx="11045227" cy="3114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8761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1440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1440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814403">
                  <a:extLst>
                    <a:ext uri="{9D8B030D-6E8A-4147-A177-3AD203B41FA5}">
                      <a16:colId xmlns:a16="http://schemas.microsoft.com/office/drawing/2014/main" val="1701084386"/>
                    </a:ext>
                  </a:extLst>
                </a:gridCol>
                <a:gridCol w="181440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solidFill>
                            <a:schemeClr val="bg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Rodzaj odstępstwa</a:t>
                      </a:r>
                    </a:p>
                  </a:txBody>
                  <a:tcPr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solidFill>
                            <a:schemeClr val="bg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JCWP-RW</a:t>
                      </a:r>
                    </a:p>
                  </a:txBody>
                  <a:tcPr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solidFill>
                            <a:schemeClr val="bg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JCWP-LW</a:t>
                      </a:r>
                    </a:p>
                  </a:txBody>
                  <a:tcPr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solidFill>
                            <a:schemeClr val="bg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JCWP-</a:t>
                      </a:r>
                      <a:r>
                        <a:rPr lang="pl-PL" sz="1300" dirty="0" err="1">
                          <a:solidFill>
                            <a:schemeClr val="bg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RWr</a:t>
                      </a:r>
                      <a:endParaRPr lang="pl-PL" sz="1300" dirty="0">
                        <a:solidFill>
                          <a:schemeClr val="bg1"/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 err="1">
                          <a:solidFill>
                            <a:schemeClr val="bg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JCWPd</a:t>
                      </a:r>
                      <a:endParaRPr lang="pl-PL" sz="1300" dirty="0">
                        <a:solidFill>
                          <a:schemeClr val="bg1"/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l-PL" sz="13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JCW, dla których odroczono termin osiągnięcia celów środowiskowych </a:t>
                      </a:r>
                      <a:br>
                        <a:rPr lang="pl-PL" sz="13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</a:br>
                      <a:r>
                        <a:rPr lang="pl-PL" sz="13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ze względu na warunki naturalne mające wpływ na skuteczność działań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182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11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3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JCW, dla których odroczono termin osiągnięcia celów środowiskowych </a:t>
                      </a:r>
                      <a:br>
                        <a:rPr lang="pl-PL" sz="13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</a:br>
                      <a:r>
                        <a:rPr lang="pl-PL" sz="13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ze względu na możliwości techniczne i/lub nieproporcjonalne koszty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21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l-PL" sz="13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JCW, dla których złagodzono cele środowiskowe ze względu na warunki naturalne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32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l-PL" sz="13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JCW, dla których złagodzono cele środowiskowe ze względu na działalność człowieka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128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11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853127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>
            <a:extLst>
              <a:ext uri="{FF2B5EF4-FFF2-40B4-BE49-F238E27FC236}">
                <a16:creationId xmlns:a16="http://schemas.microsoft.com/office/drawing/2014/main" id="{740B257D-9E57-0B46-801A-C461A71BDE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77618"/>
            <a:ext cx="12192000" cy="680382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14538"/>
          </a:xfrm>
          <a:prstGeom prst="rect">
            <a:avLst/>
          </a:prstGeom>
        </p:spPr>
      </p:pic>
      <p:sp>
        <p:nvSpPr>
          <p:cNvPr id="5" name="pole tekstowe 4">
            <a:extLst>
              <a:ext uri="{FF2B5EF4-FFF2-40B4-BE49-F238E27FC236}">
                <a16:creationId xmlns:a16="http://schemas.microsoft.com/office/drawing/2014/main" id="{372FF3E9-0C10-254B-B974-8CB42EEFA979}"/>
              </a:ext>
            </a:extLst>
          </p:cNvPr>
          <p:cNvSpPr txBox="1"/>
          <p:nvPr/>
        </p:nvSpPr>
        <p:spPr>
          <a:xfrm>
            <a:off x="257331" y="1052962"/>
            <a:ext cx="10523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800" b="1" i="0" u="none" strike="noStrike" kern="1200" cap="none" spc="0" normalizeH="0" baseline="0" noProof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Konsekwencje ustanowienia odstępstw</a:t>
            </a:r>
            <a:endParaRPr kumimoji="0" lang="pl-PL" sz="1800" b="0" i="0" u="none" strike="noStrike" kern="1200" cap="none" spc="0" normalizeH="0" baseline="0" noProof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sp>
        <p:nvSpPr>
          <p:cNvPr id="6" name="Prostokąt 5">
            <a:extLst>
              <a:ext uri="{FF2B5EF4-FFF2-40B4-BE49-F238E27FC236}">
                <a16:creationId xmlns:a16="http://schemas.microsoft.com/office/drawing/2014/main" id="{5F4A77D2-3FDD-4B51-AE0D-9D9E213FCA51}"/>
              </a:ext>
            </a:extLst>
          </p:cNvPr>
          <p:cNvSpPr/>
          <p:nvPr/>
        </p:nvSpPr>
        <p:spPr>
          <a:xfrm>
            <a:off x="257331" y="1579921"/>
            <a:ext cx="10523368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marR="0" lvl="0" indent="-342900" algn="just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pl-PL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Każde odstępstwo jest uzasadnione konkretnym rodzajem presji.</a:t>
            </a:r>
          </a:p>
          <a:p>
            <a:pPr marL="342900" marR="0" lvl="0" indent="-342900" algn="just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pl-PL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Ustanowienie odstępstwa nie może być traktowane jako przesłanka do tego, by nie realizować wszystkich wykonalnych </a:t>
            </a:r>
            <a:br>
              <a:rPr kumimoji="0" lang="pl-PL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</a:br>
            <a:r>
              <a:rPr kumimoji="0" lang="pl-PL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(i niepowodujących nieproporcjonalnych kosztów) działań na rzecz poprawy stanu wód.</a:t>
            </a:r>
          </a:p>
          <a:p>
            <a:pPr marL="342900" marR="0" lvl="0" indent="-342900" algn="just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pl-PL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Ustanowienie odstępstwa nie może być traktowane jako dopuszczalność dalszego pogorszenia stanu wód.</a:t>
            </a:r>
          </a:p>
          <a:p>
            <a:pPr marL="342900" marR="0" lvl="0" indent="-342900" algn="just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pl-PL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Ustanowienie złagodzonego celu środowiskowego powinno być brane pod uwagę przy wydawaniu decyzji administracyjnych, np. pozwoleń wodnoprawnych. </a:t>
            </a:r>
          </a:p>
          <a:p>
            <a:pPr marL="342900" marR="0" lvl="0" indent="-34290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endParaRPr kumimoji="0" lang="pl-PL" sz="1400" b="0" i="0" u="none" strike="noStrike" kern="1200" cap="none" spc="0" normalizeH="0" baseline="0" noProof="0">
              <a:ln>
                <a:noFill/>
              </a:ln>
              <a:solidFill>
                <a:srgbClr val="5B9BD5">
                  <a:lumMod val="75000"/>
                </a:srgbClr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pic>
        <p:nvPicPr>
          <p:cNvPr id="7" name="Obraz 17">
            <a:extLst>
              <a:ext uri="{FF2B5EF4-FFF2-40B4-BE49-F238E27FC236}">
                <a16:creationId xmlns:a16="http://schemas.microsoft.com/office/drawing/2014/main" id="{8060080C-98A2-4FEB-A937-319B563E5B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36025" y="4147369"/>
            <a:ext cx="3355975" cy="681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662377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>
            <a:extLst>
              <a:ext uri="{FF2B5EF4-FFF2-40B4-BE49-F238E27FC236}">
                <a16:creationId xmlns:a16="http://schemas.microsoft.com/office/drawing/2014/main" id="{740B257D-9E57-0B46-801A-C461A71BDE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77618"/>
            <a:ext cx="12192000" cy="680382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14538"/>
          </a:xfrm>
          <a:prstGeom prst="rect">
            <a:avLst/>
          </a:prstGeom>
        </p:spPr>
      </p:pic>
      <p:sp>
        <p:nvSpPr>
          <p:cNvPr id="5" name="pole tekstowe 4">
            <a:extLst>
              <a:ext uri="{FF2B5EF4-FFF2-40B4-BE49-F238E27FC236}">
                <a16:creationId xmlns:a16="http://schemas.microsoft.com/office/drawing/2014/main" id="{372FF3E9-0C10-254B-B974-8CB42EEFA979}"/>
              </a:ext>
            </a:extLst>
          </p:cNvPr>
          <p:cNvSpPr txBox="1"/>
          <p:nvPr/>
        </p:nvSpPr>
        <p:spPr>
          <a:xfrm>
            <a:off x="257331" y="1052962"/>
            <a:ext cx="10523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Definicje zjawisk warunkujących zastosowanie odstępstwa w trybie art. 4.6 RDW</a:t>
            </a:r>
            <a:endParaRPr lang="pl-PL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sp>
        <p:nvSpPr>
          <p:cNvPr id="6" name="Prostokąt 5">
            <a:extLst>
              <a:ext uri="{FF2B5EF4-FFF2-40B4-BE49-F238E27FC236}">
                <a16:creationId xmlns:a16="http://schemas.microsoft.com/office/drawing/2014/main" id="{5F4A77D2-3FDD-4B51-AE0D-9D9E213FCA51}"/>
              </a:ext>
            </a:extLst>
          </p:cNvPr>
          <p:cNvSpPr/>
          <p:nvPr/>
        </p:nvSpPr>
        <p:spPr>
          <a:xfrm>
            <a:off x="257330" y="1579921"/>
            <a:ext cx="10751683" cy="32880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l-PL" sz="1400" b="1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Okoliczności charakteru naturalnego lub siły wyższe </a:t>
            </a:r>
            <a:r>
              <a:rPr lang="pl-PL" sz="14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– wszelkie nie dające się przewidzieć i niemożliwe do zapobieżenia zdarzenia wynikające z działań sił przyrody, które doprowadziły do naruszenia zakładanych wskaźników stanu/potencjału ekologicznego lub chemicznego jcwp i obniżenia ich o co najmniej jedną klasę - z zastrzeżeniem, że skutki o których mowa mogą utrzymać się przez </a:t>
            </a:r>
            <a:br>
              <a:rPr lang="pl-PL" sz="14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</a:br>
            <a:r>
              <a:rPr lang="pl-PL" sz="14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co najmniej 60 dni, a przywrócenie stanu wód sprzed wystąpienia zdarzenia losowego wymaga ingerencji człowieka.</a:t>
            </a:r>
          </a:p>
          <a:p>
            <a:pPr algn="just">
              <a:lnSpc>
                <a:spcPct val="150000"/>
              </a:lnSpc>
            </a:pPr>
            <a:endParaRPr lang="pl-PL" sz="1400" dirty="0"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pl-PL" sz="1400" b="1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Ekstremalna powódź </a:t>
            </a:r>
            <a:r>
              <a:rPr lang="pl-PL" sz="14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– każdy z typów powodzi (powódź rzeczna, opadowa, od wód gruntowych, od strony morza, w wyniku nieprzewidzianej awarii urządzeń hydrotechnicznych oraz wywołana innymi czynnikami, w tym o nieznanej genezie), która doprowadziła do naruszenia zakładanych wskaźników stanu/potencjału ekologicznego lub chemicznego jcwp i obniżenia ich </a:t>
            </a:r>
            <a:br>
              <a:rPr lang="pl-PL" sz="14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</a:br>
            <a:r>
              <a:rPr lang="pl-PL" sz="14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o co najmniej jedną klasę z zastrzeżeniem, że skutki o których mowa mogą utrzymać się przez co najmniej 60 dni, a przywrócenie stanu wód sprzed wystąpienia powodzi wymaga natychmiastowej ingerencji człowieka.</a:t>
            </a:r>
          </a:p>
        </p:txBody>
      </p:sp>
    </p:spTree>
    <p:extLst>
      <p:ext uri="{BB962C8B-B14F-4D97-AF65-F5344CB8AC3E}">
        <p14:creationId xmlns:p14="http://schemas.microsoft.com/office/powerpoint/2010/main" val="34653210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>
            <a:extLst>
              <a:ext uri="{FF2B5EF4-FFF2-40B4-BE49-F238E27FC236}">
                <a16:creationId xmlns:a16="http://schemas.microsoft.com/office/drawing/2014/main" id="{740B257D-9E57-0B46-801A-C461A71BDE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77618"/>
            <a:ext cx="12192000" cy="680382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14538"/>
          </a:xfrm>
          <a:prstGeom prst="rect">
            <a:avLst/>
          </a:prstGeom>
        </p:spPr>
      </p:pic>
      <p:sp>
        <p:nvSpPr>
          <p:cNvPr id="5" name="pole tekstowe 4">
            <a:extLst>
              <a:ext uri="{FF2B5EF4-FFF2-40B4-BE49-F238E27FC236}">
                <a16:creationId xmlns:a16="http://schemas.microsoft.com/office/drawing/2014/main" id="{372FF3E9-0C10-254B-B974-8CB42EEFA979}"/>
              </a:ext>
            </a:extLst>
          </p:cNvPr>
          <p:cNvSpPr txBox="1"/>
          <p:nvPr/>
        </p:nvSpPr>
        <p:spPr>
          <a:xfrm>
            <a:off x="257331" y="1052962"/>
            <a:ext cx="10523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Definicje zjawisk warunkujących zastosowanie odstępstwa w trybie art. 4.6 RDW</a:t>
            </a:r>
            <a:endParaRPr lang="pl-PL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sp>
        <p:nvSpPr>
          <p:cNvPr id="6" name="Prostokąt 5">
            <a:extLst>
              <a:ext uri="{FF2B5EF4-FFF2-40B4-BE49-F238E27FC236}">
                <a16:creationId xmlns:a16="http://schemas.microsoft.com/office/drawing/2014/main" id="{5F4A77D2-3FDD-4B51-AE0D-9D9E213FCA51}"/>
              </a:ext>
            </a:extLst>
          </p:cNvPr>
          <p:cNvSpPr/>
          <p:nvPr/>
        </p:nvSpPr>
        <p:spPr>
          <a:xfrm>
            <a:off x="257329" y="1579921"/>
            <a:ext cx="11213411" cy="32880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l-PL" sz="1400" b="1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Przedłużająca się susza </a:t>
            </a:r>
            <a:r>
              <a:rPr lang="pl-PL" sz="14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– zjawisko polegające na wystąpieniu suszy hydrologicznej lub hydrogeologicznej na poziomie lokalnym, </a:t>
            </a:r>
            <a:r>
              <a:rPr lang="pl-PL" sz="1400" dirty="0" err="1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subregionalnym</a:t>
            </a:r>
            <a:r>
              <a:rPr lang="pl-PL" sz="14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lub regionalnym, które doprowadziło do naruszenia zakładanych wskaźników stanu/potencjału ekologicznego lub chemicznego jcwp (lub: stanu ilościowego i chemicznego </a:t>
            </a:r>
            <a:r>
              <a:rPr lang="pl-PL" sz="1400" dirty="0" err="1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jcwpd</a:t>
            </a:r>
            <a:r>
              <a:rPr lang="pl-PL" sz="14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) i obniżenia ich o co najmniej jedną klasę z zastrzeżeniem, że skutki </a:t>
            </a:r>
            <a:br>
              <a:rPr lang="pl-PL" sz="14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</a:br>
            <a:r>
              <a:rPr lang="pl-PL" sz="14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o których mowa utrzymują się przez co najmniej 60 dni, a przywrócenie stanu wód sprzed wystąpienia suszy wymaga ingerencji człowieka.</a:t>
            </a:r>
          </a:p>
          <a:p>
            <a:pPr algn="just">
              <a:lnSpc>
                <a:spcPct val="150000"/>
              </a:lnSpc>
            </a:pPr>
            <a:endParaRPr lang="pl-PL" sz="1400" dirty="0"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pl-PL" sz="1400" b="1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Nieprzewidziana awaria </a:t>
            </a:r>
            <a:r>
              <a:rPr lang="pl-PL" sz="14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– nieprzewidziana poważna awaria jakiegokolwiek zakładu, instalacji lub urządzenia, w wyniku której </a:t>
            </a:r>
            <a:br>
              <a:rPr lang="pl-PL" sz="14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</a:br>
            <a:r>
              <a:rPr lang="pl-PL" sz="14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do środowiska wodnego przedostały się substancje powodujące naruszenie zakładanych wskaźników stanu/potencjału ekologicznego lub chemicznego jcwp i obniżenia ich o co najmniej jedną klasę z zastrzeżeniem, że skutki o których mowa mogą utrzymać się przez </a:t>
            </a:r>
            <a:br>
              <a:rPr lang="pl-PL" sz="14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</a:br>
            <a:r>
              <a:rPr lang="pl-PL" sz="14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co najmniej 60 dni, a przywrócenie pierwotnego stanu wód sprzed wystąpienia awarii wymaga natychmiastowej ingerencji człowieka. </a:t>
            </a:r>
          </a:p>
          <a:p>
            <a:pPr algn="just">
              <a:lnSpc>
                <a:spcPct val="150000"/>
              </a:lnSpc>
            </a:pPr>
            <a:endParaRPr lang="pl-PL" sz="1400" dirty="0"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711816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>
            <a:extLst>
              <a:ext uri="{FF2B5EF4-FFF2-40B4-BE49-F238E27FC236}">
                <a16:creationId xmlns:a16="http://schemas.microsoft.com/office/drawing/2014/main" id="{740B257D-9E57-0B46-801A-C461A71BDE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77618"/>
            <a:ext cx="12192000" cy="680382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14538"/>
          </a:xfrm>
          <a:prstGeom prst="rect">
            <a:avLst/>
          </a:prstGeom>
        </p:spPr>
      </p:pic>
      <p:sp>
        <p:nvSpPr>
          <p:cNvPr id="5" name="pole tekstowe 4">
            <a:extLst>
              <a:ext uri="{FF2B5EF4-FFF2-40B4-BE49-F238E27FC236}">
                <a16:creationId xmlns:a16="http://schemas.microsoft.com/office/drawing/2014/main" id="{372FF3E9-0C10-254B-B974-8CB42EEFA979}"/>
              </a:ext>
            </a:extLst>
          </p:cNvPr>
          <p:cNvSpPr txBox="1"/>
          <p:nvPr/>
        </p:nvSpPr>
        <p:spPr>
          <a:xfrm>
            <a:off x="257331" y="1052962"/>
            <a:ext cx="10523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8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Podsumowanie</a:t>
            </a:r>
            <a:endParaRPr kumimoji="0" lang="pl-PL" sz="18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sp>
        <p:nvSpPr>
          <p:cNvPr id="6" name="Prostokąt 5">
            <a:extLst>
              <a:ext uri="{FF2B5EF4-FFF2-40B4-BE49-F238E27FC236}">
                <a16:creationId xmlns:a16="http://schemas.microsoft.com/office/drawing/2014/main" id="{5F4A77D2-3FDD-4B51-AE0D-9D9E213FCA51}"/>
              </a:ext>
            </a:extLst>
          </p:cNvPr>
          <p:cNvSpPr/>
          <p:nvPr/>
        </p:nvSpPr>
        <p:spPr>
          <a:xfrm>
            <a:off x="131976" y="1579921"/>
            <a:ext cx="11875874" cy="19236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marR="0" lvl="0" indent="-342900" algn="just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Liczba odstępstw w trybie art. 4.4 RDW dla regionu wodnego Bugu: 194</a:t>
            </a:r>
          </a:p>
          <a:p>
            <a:pPr marL="342900" marR="0" lvl="0" indent="-342900" algn="just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Liczba odstępstw w trybie art. 4.5 RDW dla regionu</a:t>
            </a:r>
            <a:r>
              <a:rPr kumimoji="0" lang="pl-PL" sz="14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 wodnego Bugu</a:t>
            </a: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: 140</a:t>
            </a:r>
          </a:p>
          <a:p>
            <a:pPr marL="342900" marR="0" lvl="0" indent="-3429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Szczegółowe informacje na temat odstępstw (przyczyny, uzasadnienie, wskaźniki objęte odstępstwem): </a:t>
            </a:r>
            <a:b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</a:b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Wykaz odstępstw – załącznik do IIaPGW</a:t>
            </a:r>
          </a:p>
          <a:p>
            <a:pPr marL="342900" marR="0" lvl="0" indent="-342900" algn="just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endParaRPr kumimoji="0" lang="pl-PL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+mn-cs"/>
            </a:endParaRPr>
          </a:p>
          <a:p>
            <a:pPr marL="342900" marR="0" lvl="0" indent="-34290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endParaRPr kumimoji="0" lang="pl-PL" sz="1400" b="0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75000"/>
                </a:srgbClr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pic>
        <p:nvPicPr>
          <p:cNvPr id="7" name="Obraz 17">
            <a:extLst>
              <a:ext uri="{FF2B5EF4-FFF2-40B4-BE49-F238E27FC236}">
                <a16:creationId xmlns:a16="http://schemas.microsoft.com/office/drawing/2014/main" id="{8060080C-98A2-4FEB-A937-319B563E5B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36025" y="3921227"/>
            <a:ext cx="3355975" cy="681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504295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2" name="Obraz 9">
            <a:extLst>
              <a:ext uri="{FF2B5EF4-FFF2-40B4-BE49-F238E27FC236}">
                <a16:creationId xmlns:a16="http://schemas.microsoft.com/office/drawing/2014/main" id="{AD1936CD-173A-4C22-B23B-435D6EB61B9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6323" name="Obraz 11">
            <a:extLst>
              <a:ext uri="{FF2B5EF4-FFF2-40B4-BE49-F238E27FC236}">
                <a16:creationId xmlns:a16="http://schemas.microsoft.com/office/drawing/2014/main" id="{026C9671-4092-44BA-8AD1-41283008B9E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081463"/>
            <a:ext cx="12192000" cy="2776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Prostokąt 1">
            <a:extLst>
              <a:ext uri="{FF2B5EF4-FFF2-40B4-BE49-F238E27FC236}">
                <a16:creationId xmlns:a16="http://schemas.microsoft.com/office/drawing/2014/main" id="{90E3ED8C-EAF8-46CD-A429-91FBA5A70FD4}"/>
              </a:ext>
            </a:extLst>
          </p:cNvPr>
          <p:cNvSpPr/>
          <p:nvPr/>
        </p:nvSpPr>
        <p:spPr>
          <a:xfrm>
            <a:off x="0" y="631825"/>
            <a:ext cx="12192000" cy="5557838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6325" name="pole tekstowe 12">
            <a:extLst>
              <a:ext uri="{FF2B5EF4-FFF2-40B4-BE49-F238E27FC236}">
                <a16:creationId xmlns:a16="http://schemas.microsoft.com/office/drawing/2014/main" id="{F3567FC6-E7E1-481D-8300-A55B8C29E9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6563" y="2835275"/>
            <a:ext cx="11318875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altLang="pl-PL" sz="24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Dziękuję za uwagę</a:t>
            </a:r>
          </a:p>
        </p:txBody>
      </p:sp>
      <p:sp>
        <p:nvSpPr>
          <p:cNvPr id="56326" name="pole tekstowe 4">
            <a:extLst>
              <a:ext uri="{FF2B5EF4-FFF2-40B4-BE49-F238E27FC236}">
                <a16:creationId xmlns:a16="http://schemas.microsoft.com/office/drawing/2014/main" id="{42232704-4BB8-4D72-85EA-9EFFADA19B2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81088" y="4352925"/>
            <a:ext cx="1047908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altLang="pl-PL" sz="1600" b="0" i="1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Krzysztof Okrasiński – CDM Smith Sp. z o.o.</a:t>
            </a:r>
          </a:p>
        </p:txBody>
      </p:sp>
      <p:cxnSp>
        <p:nvCxnSpPr>
          <p:cNvPr id="4" name="Łącznik prosty 3">
            <a:extLst>
              <a:ext uri="{FF2B5EF4-FFF2-40B4-BE49-F238E27FC236}">
                <a16:creationId xmlns:a16="http://schemas.microsoft.com/office/drawing/2014/main" id="{6AF54179-E91C-4BB2-80C6-A1AF8B56C137}"/>
              </a:ext>
            </a:extLst>
          </p:cNvPr>
          <p:cNvCxnSpPr/>
          <p:nvPr/>
        </p:nvCxnSpPr>
        <p:spPr>
          <a:xfrm>
            <a:off x="0" y="614363"/>
            <a:ext cx="12192000" cy="0"/>
          </a:xfrm>
          <a:prstGeom prst="line">
            <a:avLst/>
          </a:prstGeom>
          <a:ln w="41275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6328" name="Grupa 7">
            <a:extLst>
              <a:ext uri="{FF2B5EF4-FFF2-40B4-BE49-F238E27FC236}">
                <a16:creationId xmlns:a16="http://schemas.microsoft.com/office/drawing/2014/main" id="{F34604A8-6DFB-4ACF-8106-A2C8B6AA579A}"/>
              </a:ext>
            </a:extLst>
          </p:cNvPr>
          <p:cNvGrpSpPr>
            <a:grpSpLocks/>
          </p:cNvGrpSpPr>
          <p:nvPr/>
        </p:nvGrpSpPr>
        <p:grpSpPr bwMode="auto">
          <a:xfrm>
            <a:off x="9582150" y="3697288"/>
            <a:ext cx="1924050" cy="1924050"/>
            <a:chOff x="9187274" y="3980500"/>
            <a:chExt cx="1923179" cy="1923179"/>
          </a:xfrm>
        </p:grpSpPr>
        <p:pic>
          <p:nvPicPr>
            <p:cNvPr id="56329" name="Obraz 10">
              <a:extLst>
                <a:ext uri="{FF2B5EF4-FFF2-40B4-BE49-F238E27FC236}">
                  <a16:creationId xmlns:a16="http://schemas.microsoft.com/office/drawing/2014/main" id="{2A7678DC-AAC2-443F-991A-1AD91920E4C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187274" y="3980500"/>
              <a:ext cx="1923179" cy="19231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6330" name="Obraz 11">
              <a:extLst>
                <a:ext uri="{FF2B5EF4-FFF2-40B4-BE49-F238E27FC236}">
                  <a16:creationId xmlns:a16="http://schemas.microsoft.com/office/drawing/2014/main" id="{B202AE23-DF12-4F72-99B2-1933BA2857D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8889"/>
            <a:stretch>
              <a:fillRect/>
            </a:stretch>
          </p:blipFill>
          <p:spPr bwMode="auto">
            <a:xfrm>
              <a:off x="9718636" y="4017951"/>
              <a:ext cx="825505" cy="7928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Motyw pakietu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Motyw pakietu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otyw pakietu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4975B71933B6548BA6545A665B53A25" ma:contentTypeVersion="13" ma:contentTypeDescription="Create a new document." ma:contentTypeScope="" ma:versionID="4b3e346089dfec47693568c7c780b097">
  <xsd:schema xmlns:xsd="http://www.w3.org/2001/XMLSchema" xmlns:xs="http://www.w3.org/2001/XMLSchema" xmlns:p="http://schemas.microsoft.com/office/2006/metadata/properties" xmlns:ns2="813e82e0-154b-4183-8da6-9a8069cccc66" xmlns:ns3="c947fafa-9138-486d-ae8b-4def84560bfe" targetNamespace="http://schemas.microsoft.com/office/2006/metadata/properties" ma:root="true" ma:fieldsID="be7c2290b1d64e8fdd2498958f257e52" ns2:_="" ns3:_="">
    <xsd:import namespace="813e82e0-154b-4183-8da6-9a8069cccc66"/>
    <xsd:import namespace="c947fafa-9138-486d-ae8b-4def84560bf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3:SharedWithUsers" minOccurs="0"/>
                <xsd:element ref="ns3:SharedWithDetail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DataiGodzina" minOccurs="0"/>
                <xsd:element ref="ns2:MediaServiceAutoKeyPoints" minOccurs="0"/>
                <xsd:element ref="ns2:MediaServiceKeyPoints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13e82e0-154b-4183-8da6-9a8069cccc6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DataiGodzina" ma:index="17" nillable="true" ma:displayName="Data i Godzina" ma:default="[today]" ma:format="DateTime" ma:internalName="DataiGodzina">
      <xsd:simpleType>
        <xsd:restriction base="dms:DateTime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Location" ma:index="20" nillable="true" ma:displayName="Location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947fafa-9138-486d-ae8b-4def84560bfe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SharedContentType xmlns="Microsoft.SharePoint.Taxonomy.ContentTypeSync" SourceId="10f259f9-296d-45ec-b40f-2b565e2e2123" ContentTypeId="0x01" PreviousValue="false"/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DataiGodzina xmlns="813e82e0-154b-4183-8da6-9a8069cccc66">2021-04-26T10:52:54+00:00</DataiGodzina>
  </documentManagement>
</p:properties>
</file>

<file path=customXml/item4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FDD1CC5D-C902-47E2-A631-9116AB360EC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13e82e0-154b-4183-8da6-9a8069cccc66"/>
    <ds:schemaRef ds:uri="c947fafa-9138-486d-ae8b-4def84560bf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B341F31D-9B2C-4C43-8F6B-40266792FA99}">
  <ds:schemaRefs>
    <ds:schemaRef ds:uri="Microsoft.SharePoint.Taxonomy.ContentTypeSync"/>
  </ds:schemaRefs>
</ds:datastoreItem>
</file>

<file path=customXml/itemProps3.xml><?xml version="1.0" encoding="utf-8"?>
<ds:datastoreItem xmlns:ds="http://schemas.openxmlformats.org/officeDocument/2006/customXml" ds:itemID="{0ACE2EC2-69AF-4198-8901-04E8D3FB047B}">
  <ds:schemaRefs>
    <ds:schemaRef ds:uri="http://schemas.microsoft.com/office/2006/metadata/properties"/>
    <ds:schemaRef ds:uri="http://schemas.microsoft.com/office/infopath/2007/PartnerControls"/>
    <ds:schemaRef ds:uri="813e82e0-154b-4183-8da6-9a8069cccc66"/>
  </ds:schemaRefs>
</ds:datastoreItem>
</file>

<file path=customXml/itemProps4.xml><?xml version="1.0" encoding="utf-8"?>
<ds:datastoreItem xmlns:ds="http://schemas.openxmlformats.org/officeDocument/2006/customXml" ds:itemID="{7C7D08C4-DA9E-40FC-B94E-979C2A67CDAF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690</Words>
  <Application>Microsoft Office PowerPoint</Application>
  <PresentationFormat>Panoramiczny</PresentationFormat>
  <Paragraphs>87</Paragraphs>
  <Slides>9</Slides>
  <Notes>9</Notes>
  <HiddenSlides>0</HiddenSlides>
  <MMClips>0</MMClips>
  <ScaleCrop>false</ScaleCrop>
  <HeadingPairs>
    <vt:vector size="6" baseType="variant">
      <vt:variant>
        <vt:lpstr>Używane czcionki</vt:lpstr>
      </vt:variant>
      <vt:variant>
        <vt:i4>4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9</vt:i4>
      </vt:variant>
    </vt:vector>
  </HeadingPairs>
  <TitlesOfParts>
    <vt:vector size="14" baseType="lpstr">
      <vt:lpstr>Arial</vt:lpstr>
      <vt:lpstr>Calibri</vt:lpstr>
      <vt:lpstr>Calibri Light</vt:lpstr>
      <vt:lpstr>Roboto</vt:lpstr>
      <vt:lpstr>Motyw pakietu Office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natalia wozniak</dc:creator>
  <cp:lastModifiedBy>Wilkos Gladki, Ewa</cp:lastModifiedBy>
  <cp:revision>39</cp:revision>
  <dcterms:created xsi:type="dcterms:W3CDTF">2017-12-14T14:22:37Z</dcterms:created>
  <dcterms:modified xsi:type="dcterms:W3CDTF">2021-05-28T10:46:22Z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0x01010074975B71933B6548BA6545A665B53A25</vt:lpwstr>
  </property>
</Properties>
</file>